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9" r:id="rId10"/>
    <p:sldId id="270" r:id="rId11"/>
    <p:sldId id="271" r:id="rId12"/>
    <p:sldId id="272" r:id="rId13"/>
    <p:sldId id="273" r:id="rId14"/>
    <p:sldId id="268" r:id="rId15"/>
    <p:sldId id="274" r:id="rId16"/>
    <p:sldId id="275" r:id="rId17"/>
    <p:sldId id="276" r:id="rId18"/>
    <p:sldId id="280" r:id="rId19"/>
    <p:sldId id="281" r:id="rId20"/>
    <p:sldId id="283" r:id="rId21"/>
    <p:sldId id="284" r:id="rId22"/>
    <p:sldId id="288" r:id="rId23"/>
    <p:sldId id="289" r:id="rId24"/>
    <p:sldId id="291" r:id="rId25"/>
    <p:sldId id="292" r:id="rId26"/>
    <p:sldId id="290" r:id="rId27"/>
    <p:sldId id="293" r:id="rId28"/>
    <p:sldId id="294" r:id="rId29"/>
    <p:sldId id="295" r:id="rId30"/>
    <p:sldId id="259" r:id="rId31"/>
    <p:sldId id="278" r:id="rId32"/>
    <p:sldId id="279" r:id="rId33"/>
    <p:sldId id="277" r:id="rId3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/>
    <p:restoredTop sz="83333"/>
  </p:normalViewPr>
  <p:slideViewPr>
    <p:cSldViewPr snapToGrid="0" snapToObjects="1" showGuides="1">
      <p:cViewPr varScale="1">
        <p:scale>
          <a:sx n="132" d="100"/>
          <a:sy n="132" d="100"/>
        </p:scale>
        <p:origin x="10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2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C012D-22C6-4D4F-8465-275D64A0D7C3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2F41C-CB64-0D4D-A163-4F88E0446DC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001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7155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200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7976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3777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7474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917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6930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2315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7887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3292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386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목적 </a:t>
            </a:r>
            <a:r>
              <a:rPr lang="en-US" altLang="ko-KR" dirty="0"/>
              <a:t>:</a:t>
            </a:r>
            <a:r>
              <a:rPr lang="ko-KR" altLang="en-US" dirty="0"/>
              <a:t> 정확한 프로젝트 제목</a:t>
            </a:r>
            <a:r>
              <a:rPr lang="en-US" altLang="ko-KR" dirty="0"/>
              <a:t>(</a:t>
            </a:r>
            <a:r>
              <a:rPr lang="ko-KR" altLang="en-US" dirty="0"/>
              <a:t>중요</a:t>
            </a:r>
            <a:r>
              <a:rPr lang="en-US" altLang="ko-KR" dirty="0"/>
              <a:t>)</a:t>
            </a:r>
            <a:r>
              <a:rPr lang="ko-KR" altLang="en-US" dirty="0"/>
              <a:t>을 이야기해야함</a:t>
            </a:r>
            <a:r>
              <a:rPr lang="en-US" altLang="ko-KR" dirty="0"/>
              <a:t>.</a:t>
            </a:r>
            <a:r>
              <a:rPr lang="ko-KR" altLang="en-US" dirty="0"/>
              <a:t>  일반적으로 제목 이후에 목적을 이야기하기 때문에 제목이 중요하고</a:t>
            </a:r>
            <a:r>
              <a:rPr lang="en-US" altLang="ko-KR" dirty="0"/>
              <a:t>,</a:t>
            </a:r>
            <a:r>
              <a:rPr lang="ko-KR" altLang="en-US" dirty="0"/>
              <a:t> 목적을 이야기 한 뒤에 배경을 설명한다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설명보다는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8915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6404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만든 개선 사항을 어떤 식으로 해결할 것인가를 제시하자</a:t>
            </a:r>
            <a:r>
              <a:rPr lang="en-US" altLang="ko-KR" dirty="0"/>
              <a:t>.</a:t>
            </a:r>
            <a:r>
              <a:rPr lang="ko-KR" altLang="en-US" dirty="0"/>
              <a:t> 설명 시에는 참조한 것들을 보여주면 이해가 빠르지만</a:t>
            </a:r>
            <a:r>
              <a:rPr lang="en-US" altLang="ko-KR" dirty="0"/>
              <a:t>,</a:t>
            </a:r>
            <a:r>
              <a:rPr lang="ko-KR" altLang="en-US" dirty="0"/>
              <a:t> 발표 시에는 프로토타입을 넣어서 발표하는 것이 좋다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6833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6237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픽토그램으로</a:t>
            </a:r>
            <a:r>
              <a:rPr lang="ko-KR" altLang="en-US" dirty="0"/>
              <a:t> 출석률</a:t>
            </a:r>
            <a:r>
              <a:rPr lang="en-US" altLang="ko-KR" dirty="0"/>
              <a:t>,</a:t>
            </a:r>
            <a:r>
              <a:rPr lang="ko-KR" altLang="en-US" dirty="0"/>
              <a:t> 성실도</a:t>
            </a:r>
            <a:r>
              <a:rPr lang="en-US" altLang="ko-KR" dirty="0"/>
              <a:t>,</a:t>
            </a:r>
            <a:r>
              <a:rPr lang="ko-KR" altLang="en-US" dirty="0"/>
              <a:t> 열정적 참여 여부 등을 넣으면 더 좋을 것 같다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78164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3013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취업을 한 사람이 자신이 했던 스터디가 얼마나 도움이 됐는지 글을 남길 수 있는 기능이 있으면 좋겠다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구글 검색</a:t>
            </a:r>
            <a:r>
              <a:rPr lang="en-US" altLang="ko-KR" dirty="0"/>
              <a:t>,</a:t>
            </a:r>
            <a:r>
              <a:rPr lang="ko-KR" altLang="en-US" dirty="0"/>
              <a:t> 아마존 상품 검색처럼 연관 </a:t>
            </a:r>
            <a:r>
              <a:rPr lang="ko-KR" altLang="en-US" dirty="0" err="1"/>
              <a:t>검색어</a:t>
            </a:r>
            <a:r>
              <a:rPr lang="ko-KR" altLang="en-US" dirty="0"/>
              <a:t> 기능을 활용하지 카테고리를 활용하는 경우가 적다</a:t>
            </a:r>
            <a:r>
              <a:rPr lang="en-US" altLang="ko-KR" dirty="0"/>
              <a:t>.</a:t>
            </a:r>
            <a:r>
              <a:rPr lang="ko-KR" altLang="en-US" dirty="0"/>
              <a:t> 둘을 혼재하면 어떨까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취업 후기가 많은 순으로 검색할 수 있도록 만들어주는 것 등이 필요할 것 같다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8798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5555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시스템 구성도로 제안이 될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4621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당황하기 쉬운 부분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그룹 스터디 앱이 무슨 의미가 있는가</a:t>
            </a:r>
            <a:r>
              <a:rPr lang="en-US" altLang="ko-KR" dirty="0"/>
              <a:t>‘</a:t>
            </a:r>
            <a:r>
              <a:rPr lang="ko-KR" altLang="en-US" dirty="0"/>
              <a:t> 같은 질문이 올 수 있다</a:t>
            </a:r>
            <a:r>
              <a:rPr lang="en-US" altLang="ko-KR" dirty="0"/>
              <a:t>.</a:t>
            </a:r>
            <a:r>
              <a:rPr lang="ko-KR" altLang="en-US" dirty="0"/>
              <a:t> 의미를 잘 분석해서 그에 대한 해답을 준비하자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이것을 왜 하는지 분명한 목적 의식이 있었으면 좋겠다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예를 들어서 특정 기술 사용 경험이 있다고 어필할 때 추가적으로 어떤 기능에 사용할 것인가 언급하면 좋다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취업이나 자기계발에 도움이 되도록 활성화할 것이고</a:t>
            </a:r>
            <a:r>
              <a:rPr lang="en-US" altLang="ko-KR" dirty="0"/>
              <a:t>,</a:t>
            </a:r>
            <a:r>
              <a:rPr lang="ko-KR" altLang="en-US" dirty="0"/>
              <a:t> 이를 할 수 있도록 시스템을 잘 만들어야 한다</a:t>
            </a:r>
            <a:r>
              <a:rPr lang="en-US" altLang="ko-KR" dirty="0"/>
              <a:t>.</a:t>
            </a:r>
            <a:r>
              <a:rPr lang="ko-KR" altLang="en-US" dirty="0"/>
              <a:t> 광고나 유저 </a:t>
            </a:r>
            <a:r>
              <a:rPr lang="ko-KR" altLang="en-US" dirty="0" err="1"/>
              <a:t>유인책</a:t>
            </a:r>
            <a:r>
              <a:rPr lang="ko-KR" altLang="en-US" dirty="0"/>
              <a:t> 등 비즈니스적인 부분도 생각하자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이것이 취업할 때 도움이 될 수 있도록 잘 해보자</a:t>
            </a:r>
            <a:r>
              <a:rPr lang="en-US" altLang="ko-KR" dirty="0"/>
              <a:t>.</a:t>
            </a:r>
            <a:r>
              <a:rPr lang="ko-KR" altLang="en-US" dirty="0"/>
              <a:t> 공모전</a:t>
            </a:r>
            <a:r>
              <a:rPr lang="en-US" altLang="ko-KR" dirty="0"/>
              <a:t>,</a:t>
            </a:r>
            <a:r>
              <a:rPr lang="ko-KR" altLang="en-US" dirty="0"/>
              <a:t> 학술논문</a:t>
            </a:r>
            <a:r>
              <a:rPr lang="en-US" altLang="ko-KR" dirty="0"/>
              <a:t>,</a:t>
            </a:r>
            <a:r>
              <a:rPr lang="ko-KR" altLang="en-US" dirty="0"/>
              <a:t> 스토어 출시 등을 하면 좋다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3</a:t>
            </a:r>
            <a:r>
              <a:rPr lang="ko-KR" altLang="en-US" dirty="0"/>
              <a:t>일쯤에 계획서를 작성해서 교수님께 검토를 받자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발표자료는</a:t>
            </a:r>
            <a:r>
              <a:rPr lang="ko-KR" altLang="en-US" dirty="0"/>
              <a:t> </a:t>
            </a:r>
            <a:r>
              <a:rPr lang="en-US" altLang="ko-KR" dirty="0"/>
              <a:t>16</a:t>
            </a:r>
            <a:r>
              <a:rPr lang="ko-KR" altLang="en-US" dirty="0"/>
              <a:t>일 이전에 다 만들고 발표 연습을 하면 좋겠다</a:t>
            </a:r>
            <a:r>
              <a:rPr lang="en-US" altLang="ko-KR" dirty="0"/>
              <a:t>.</a:t>
            </a:r>
            <a:r>
              <a:rPr lang="ko-KR" altLang="en-US" dirty="0"/>
              <a:t> 제일 잘 하는 사람이 발표하는 </a:t>
            </a:r>
            <a:r>
              <a:rPr lang="ko-KR" altLang="en-US"/>
              <a:t>것이 좋다</a:t>
            </a:r>
            <a:r>
              <a:rPr lang="en-US" altLang="ko-KR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1848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3~10</a:t>
            </a:r>
            <a:r>
              <a:rPr lang="ko-KR" altLang="en-US" dirty="0"/>
              <a:t> 정도는 유사 앱의 분석 내용이다</a:t>
            </a:r>
            <a:r>
              <a:rPr lang="en-US" altLang="ko-KR" dirty="0"/>
              <a:t>.</a:t>
            </a:r>
            <a:r>
              <a:rPr lang="ko-KR" altLang="en-US" dirty="0"/>
              <a:t> 근데 이것을 하려면 이 </a:t>
            </a:r>
            <a:r>
              <a:rPr lang="en-US" altLang="ko-KR" dirty="0"/>
              <a:t>4</a:t>
            </a:r>
            <a:r>
              <a:rPr lang="ko-KR" altLang="en-US" dirty="0"/>
              <a:t>개 앱에 대해서 가장 중요하게 생각하는 기능</a:t>
            </a:r>
            <a:r>
              <a:rPr lang="en-US" altLang="ko-KR" dirty="0"/>
              <a:t>,</a:t>
            </a:r>
            <a:r>
              <a:rPr lang="ko-KR" altLang="en-US" dirty="0"/>
              <a:t> 스터디 앱에서 필수적인 기능을 </a:t>
            </a:r>
            <a:r>
              <a:rPr lang="en-US" altLang="ko-KR" dirty="0"/>
              <a:t>10</a:t>
            </a:r>
            <a:r>
              <a:rPr lang="ko-KR" altLang="en-US" dirty="0"/>
              <a:t>가지 정도로 정리해서 표로 정리하면 한 눈에 알아보기 쉬울 것 같다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거기에 우리가 만들 앱은 중요 기능을 다 포함하고 있다고 이야기하자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1976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041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864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137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7369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1345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2F41C-CB64-0D4D-A163-4F88E0446DC3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460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89F7-0A52-0E42-8DD6-8EC607C09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52B89-A970-EE41-BBD5-D5D03875A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5D22-2D2D-B54E-B183-9264D0C7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508A5-5E41-114D-948D-54877ABA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8A6A-D3F9-A54E-85F4-23E27343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212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FE8F-D282-DA43-893B-19865A96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C4363-FC32-F642-99DE-026FBA3A6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A1DEC-C115-B046-B921-12F89A4EA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9B59D-44B3-EC44-98F3-462E4B7F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2E02E-F0EF-C64E-A8FA-3C6E1D0E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648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83070-6D24-1A4D-85FE-06E7E6BBD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1CDB7-5299-6944-BA36-78D6B07A3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A1A28-54F9-E443-B59D-1B0158B6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7B203-A620-9A4C-BCCA-0D472AC3D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450E-C18B-D94C-94F7-2CD43EBE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834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FC83-0795-3540-932A-1A31E944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628B-2143-3D48-9B15-C6799F59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F82AB-FEE1-5A45-B39A-D73D5C04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63C34-75ED-F540-9DD5-5DD5547E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354D8-56D0-8040-A4EB-F852F59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94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3993-EE4A-704D-BC88-4BC20EBC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2CD38-49EE-FC4A-97E4-856D28C84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A1650-A538-1445-8E03-8912C714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DFE94-4F6C-0445-9C7D-B365D033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144D0-2745-954C-8EF5-7A46FA1E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13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C19D-46C9-B84F-AEBB-8E52D8AF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59966-3A22-9E42-AD2D-78E3F0286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4CF7F-AFB8-CB48-A7AA-EB8B85FA0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68DC4-690E-4D45-B5D0-5110CB1F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4611B-183E-7F46-A3DA-13FE81D7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B21CF-6272-D545-AF3A-E9E8E1FD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262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9315-5430-754F-99D2-9D3BC925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9FF99-374A-BB44-A2C7-0EC71D27A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5AE15-C2D7-104B-9BDB-4E3712AA5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8D4E2-CAF9-3F4C-9DB5-96C328554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20073-5A59-F546-A602-1375D3B3D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F72539-E097-2443-B63A-14B05F6C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DBA4D-9FCC-804A-97BC-0F5EC7DD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97A82-16A0-554F-B82E-A9B62DF3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30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6D1-497E-854D-B28D-DC6BFFD7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909A8-4F0E-4E4B-A52F-FB951863B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6E34E-FA06-114C-B281-A95A5819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42959-8013-C248-B5D6-C896F160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210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8461CA-C154-5242-9759-A18BECEC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EB072-3517-7D48-B8EA-398D2273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09EED-44CC-B94A-BD03-B604589B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851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891ED-63D6-B94C-B723-1DB15BB3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9AC2-5D02-0B4A-B87E-577399B9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2E246-4267-2243-82CC-EAAAD45E7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05493-20BA-2D46-9461-F208D0362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64E3A-B97F-D743-8B02-69A99EE7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94450-7ECD-AC48-A78B-4BFBC7F6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C72F-17B7-4A4C-9C4E-1B652000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8F53A0-57FE-144D-AA37-EDADAA412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C0B75-FDDA-8647-9265-67D65AD2A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D3AAC-5266-E04E-A9F4-7806AF19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43D34-6E5C-1A4A-8051-8E8B070D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49C5A-03CC-0D42-A48D-A18DACE4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845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5A4F2-D21C-664B-8E4E-0A2D0F32D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168C8-1DEB-734E-8F48-1BFF96589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DE208-D9E3-5D42-A908-8A526BD14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52B81-29C0-DC47-BED0-33AF1467D34B}" type="datetimeFigureOut">
              <a:rPr lang="en-KR" smtClean="0"/>
              <a:t>2022/02/16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903B1-15CA-5244-94B9-47BB1CC19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C04FA-7680-EF47-8AB9-C2B33EE25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353A-49FF-8D43-B960-AEF82E29364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30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osun.com/economy/economy_general/2021/01/26/QTPEVL4RXRF6RJUWRD65QG5LFY/" TargetMode="External"/><Relationship Id="rId7" Type="http://schemas.openxmlformats.org/officeDocument/2006/relationships/hyperlink" Target="https://career.woowahan.com/#recruit-li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areers.kakao.com/jobs" TargetMode="External"/><Relationship Id="rId5" Type="http://schemas.openxmlformats.org/officeDocument/2006/relationships/hyperlink" Target="https://careers.linecorp.com/jobs/1064" TargetMode="External"/><Relationship Id="rId4" Type="http://schemas.openxmlformats.org/officeDocument/2006/relationships/hyperlink" Target="https://www.saramin.co.kr/zf_user/help/live/view?idx=108558&amp;listType=new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매우 중요함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왜 이 프로젝트를 진행하는가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비지니스 혹은 기술적인 관점은 무엇인가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우리 프로젝트와 유사한 과제가 있는가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있다면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차별점은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무엇인가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아래 방법 순으로 논리를 전개하자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배경지식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필요성 도출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유사 과제 분석과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차별점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도입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활용 방법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6586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2-2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열정 품은 타이머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8027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카테고리 선택의 불편함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카테고리 선택 시 학년 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목적 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분야 별 등 </a:t>
            </a:r>
          </a:p>
        </p:txBody>
      </p:sp>
      <p:pic>
        <p:nvPicPr>
          <p:cNvPr id="9" name="그림 3">
            <a:extLst>
              <a:ext uri="{FF2B5EF4-FFF2-40B4-BE49-F238E27FC236}">
                <a16:creationId xmlns:a16="http://schemas.microsoft.com/office/drawing/2014/main" id="{BC6F43B9-E700-D246-B8BD-234A0823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44" y="3650313"/>
            <a:ext cx="1663526" cy="295886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3884C187-E248-CC49-B1FB-9F3B6AC6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292" y="3650313"/>
            <a:ext cx="1663527" cy="2958860"/>
          </a:xfrm>
          <a:prstGeom prst="rect">
            <a:avLst/>
          </a:prstGeom>
        </p:spPr>
      </p:pic>
      <p:pic>
        <p:nvPicPr>
          <p:cNvPr id="11" name="그림 7">
            <a:extLst>
              <a:ext uri="{FF2B5EF4-FFF2-40B4-BE49-F238E27FC236}">
                <a16:creationId xmlns:a16="http://schemas.microsoft.com/office/drawing/2014/main" id="{3C190BDA-40BA-A341-B6AB-360C0008F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140" y="3650313"/>
            <a:ext cx="1663527" cy="2958860"/>
          </a:xfrm>
          <a:prstGeom prst="rect">
            <a:avLst/>
          </a:prstGeom>
        </p:spPr>
      </p:pic>
      <p:pic>
        <p:nvPicPr>
          <p:cNvPr id="12" name="그림 9">
            <a:extLst>
              <a:ext uri="{FF2B5EF4-FFF2-40B4-BE49-F238E27FC236}">
                <a16:creationId xmlns:a16="http://schemas.microsoft.com/office/drawing/2014/main" id="{698BD1C7-5025-D84F-A7F8-4FC17B9DB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989" y="3650313"/>
            <a:ext cx="1663527" cy="2958860"/>
          </a:xfrm>
          <a:prstGeom prst="rect">
            <a:avLst/>
          </a:prstGeom>
        </p:spPr>
      </p:pic>
      <p:pic>
        <p:nvPicPr>
          <p:cNvPr id="13" name="그림 11">
            <a:extLst>
              <a:ext uri="{FF2B5EF4-FFF2-40B4-BE49-F238E27FC236}">
                <a16:creationId xmlns:a16="http://schemas.microsoft.com/office/drawing/2014/main" id="{A7F6207F-D498-4047-9B4E-8A1DF77CC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8837" y="3650313"/>
            <a:ext cx="1663527" cy="29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6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2-2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열정 품은 타이머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62156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모집 인원의 제한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모집 인원이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~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50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명으로 제한되어 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모집 인원 설정을 스크롤로 구현해 특정 인원을 설정하기 불편하다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</a:t>
            </a:r>
          </a:p>
        </p:txBody>
      </p:sp>
      <p:pic>
        <p:nvPicPr>
          <p:cNvPr id="14" name="그림 3">
            <a:extLst>
              <a:ext uri="{FF2B5EF4-FFF2-40B4-BE49-F238E27FC236}">
                <a16:creationId xmlns:a16="http://schemas.microsoft.com/office/drawing/2014/main" id="{5A18AAC3-2B64-BB46-801C-5D6EA0E81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73" y="1404518"/>
            <a:ext cx="2192170" cy="3899140"/>
          </a:xfrm>
          <a:prstGeom prst="rect">
            <a:avLst/>
          </a:prstGeom>
        </p:spPr>
      </p:pic>
      <p:pic>
        <p:nvPicPr>
          <p:cNvPr id="15" name="그림 5">
            <a:extLst>
              <a:ext uri="{FF2B5EF4-FFF2-40B4-BE49-F238E27FC236}">
                <a16:creationId xmlns:a16="http://schemas.microsoft.com/office/drawing/2014/main" id="{F2B0D7CF-8E87-DF49-8C90-BA02BF3E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889" y="1404518"/>
            <a:ext cx="2192170" cy="3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2-2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열정 품은 타이머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621564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검색 시 불편함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카테고리화가 스터디 주제로 이루어져 있지 않으므로 원하는 스터디를 검색할 때의 불편함이 존재한다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자체적으로 카테고리를 만들고 카테고리로 검색하는 기능이 있다면 사진과 같은 결과가 안 나오지 않을까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8" name="그림 3">
            <a:extLst>
              <a:ext uri="{FF2B5EF4-FFF2-40B4-BE49-F238E27FC236}">
                <a16:creationId xmlns:a16="http://schemas.microsoft.com/office/drawing/2014/main" id="{947D879A-1061-E744-8FC6-9C1B8EA9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07" y="1863373"/>
            <a:ext cx="1929389" cy="3431739"/>
          </a:xfrm>
          <a:prstGeom prst="rect">
            <a:avLst/>
          </a:prstGeom>
        </p:spPr>
      </p:pic>
      <p:pic>
        <p:nvPicPr>
          <p:cNvPr id="9" name="그림 5">
            <a:extLst>
              <a:ext uri="{FF2B5EF4-FFF2-40B4-BE49-F238E27FC236}">
                <a16:creationId xmlns:a16="http://schemas.microsoft.com/office/drawing/2014/main" id="{C356B597-4CEB-E045-B8CB-B0B282292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530" y="1863373"/>
            <a:ext cx="1929389" cy="34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5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2-2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열정 품은 타이머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71385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4.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그룹 찾을 시에 애매한 체크박스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앱의 체크박스는 대학생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캠 스터디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빈 자리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공개 이렇게 존재한다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문제점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보여준 제공하는 카테고리에 비해 너무 적다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=&gt;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여러 카테고리 중 대학생 카테고리만 존재한다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모든 카테고리를 리스트화해서 체크할 수 있다면 어떨까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405750EA-8694-8840-AC8D-E60955CD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47" y="672993"/>
            <a:ext cx="2953610" cy="52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2-3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스터디라이브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2313060" y="1468884"/>
            <a:ext cx="932346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스터디라이브 개선사항 총 정리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참여 취소 시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재신청을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할 수 없는 불편함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생성 일자 확인 불가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진행 중인 스터디에 참여하는 경우 정보가 부족하다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불분명하고 의미를 찾기 어려운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UI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4998F-8403-6744-958A-61FCD3A1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9" y="1573292"/>
            <a:ext cx="1481666" cy="1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7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2-3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스터디라이브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7138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참여 취소 시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재신청을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할 수 없는 불편함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참여하기 버튼을 누르고 취소를 하고 싶은 경우 취소 이후에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버튼이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참여 취소한 스터디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’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되며 다시 참여할 수 없게 된다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그 이후에는 아예 다시는 참여를 못하게 되는 상황이 맞는 건가 의문이 든다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그림 6">
            <a:extLst>
              <a:ext uri="{FF2B5EF4-FFF2-40B4-BE49-F238E27FC236}">
                <a16:creationId xmlns:a16="http://schemas.microsoft.com/office/drawing/2014/main" id="{2E89EF75-CC05-3041-90AC-628DF3828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8" y="1654109"/>
            <a:ext cx="2154586" cy="3832290"/>
          </a:xfrm>
          <a:prstGeom prst="rect">
            <a:avLst/>
          </a:prstGeom>
        </p:spPr>
      </p:pic>
      <p:pic>
        <p:nvPicPr>
          <p:cNvPr id="11" name="그림 8">
            <a:extLst>
              <a:ext uri="{FF2B5EF4-FFF2-40B4-BE49-F238E27FC236}">
                <a16:creationId xmlns:a16="http://schemas.microsoft.com/office/drawing/2014/main" id="{8FBD0BBF-1EE4-DF4C-A0FE-F19245DF3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971" y="1654109"/>
            <a:ext cx="2154586" cy="38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2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2-3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스터디라이브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7138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생성일자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확인 불가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진행 중인 스터디에 참여하는 경우에 정보가 부족하다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진행 중인 스터디가 잘 진행되는지 확인할 지표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출석률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진행률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없음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8" name="그림 2">
            <a:extLst>
              <a:ext uri="{FF2B5EF4-FFF2-40B4-BE49-F238E27FC236}">
                <a16:creationId xmlns:a16="http://schemas.microsoft.com/office/drawing/2014/main" id="{FCAE28E9-EE2C-1C4A-9BD9-56DE4DD0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70" y="1654108"/>
            <a:ext cx="2042038" cy="3632105"/>
          </a:xfrm>
          <a:prstGeom prst="rect">
            <a:avLst/>
          </a:prstGeom>
        </p:spPr>
      </p:pic>
      <p:pic>
        <p:nvPicPr>
          <p:cNvPr id="10" name="그림 3">
            <a:extLst>
              <a:ext uri="{FF2B5EF4-FFF2-40B4-BE49-F238E27FC236}">
                <a16:creationId xmlns:a16="http://schemas.microsoft.com/office/drawing/2014/main" id="{0918352E-83F0-5541-87B5-0309D980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618" y="1654108"/>
            <a:ext cx="2042038" cy="36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72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2-3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스터디라이브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71385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4.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불분명하고 의미를 찾기 어려운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UI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해시태그 옆 발자국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따봉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픽토그램의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의미를 파악하기 어렵다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앱을 사용하면서 추측한 의미는 다음과 같다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발자국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참여 인원 수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[n] 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댓글의 개수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따봉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관심 스터디 추가</a:t>
            </a:r>
          </a:p>
          <a:p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그림 3">
            <a:extLst>
              <a:ext uri="{FF2B5EF4-FFF2-40B4-BE49-F238E27FC236}">
                <a16:creationId xmlns:a16="http://schemas.microsoft.com/office/drawing/2014/main" id="{17733430-1FAB-084E-8B29-28B2CFE0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326" y="855881"/>
            <a:ext cx="2752539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2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2-4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스터디파이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2313060" y="1468884"/>
            <a:ext cx="93234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스터디파이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개선사항 총 정리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1.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튜터가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슬랙과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같은 외부 메신저를 주로 활용하는 것으로 보임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내부에서 모든 기능을 제공할 수는 없었을까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그룹에 중간부터 참여할 수 없다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다른 플랫폼의 강의나 화상 회의 링크를 좀 더 직관적으로 보여주면 좋겠음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B8333-279B-7647-9D49-FD50CC8C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6" y="1654109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8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2-4 )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스터디파이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71385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튜터가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슬랙과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같은 외부 메신저를 주로 활용하는 것으로 보임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내부에서 메신저 기능을 제공할 수는 없었을까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그룹에 중간부터 참여할 수 없다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7CCC89-3901-194C-AB18-2851A3B5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414" y="2353785"/>
            <a:ext cx="5935782" cy="41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2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배경지식 및 필요성 도출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arenR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코로나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팬데믹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사태 이후로 기업 채용의 절차나 방식이 변화되었습니다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코로나 이전에는 회사에서 신입 사원을 공개 채용해 자체 교육을 실시했다면 코로나 이후에는 필요한 인력을 적기에 뽑아 활용하기 위한 수시 채용을 선호하게 되면서 공개 채용의 비중이 줄어들거나 아예 폐지가 되는 상황입니다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공채 폐지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hlinkClick r:id="rId3"/>
              </a:rPr>
              <a:t>https://www.chosun.com/economy/economy_general/2021/01/26/QTPEVL4RXRF6RJUWRD65QG5LFY/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경력직 선호 현상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hlinkClick r:id="rId4"/>
              </a:rPr>
              <a:t>https://www.saramin.co.kr/zf_user/help/live/view?idx=108558&amp;listType=news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수시 채용은 일반적으로 담당 업무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자격 요건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우대 사항으로 이루어져 있으며 담당 업무에 맞는 기술 스택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개발 및 협업 경험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근무 결격 사유 존재 여부를 확인합니다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일반적으로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이상의 경력이나 그에 준하는 경험을 요구합니다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수시 채용 확인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라인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hlinkClick r:id="rId5"/>
              </a:rPr>
              <a:t>https://careers.linecorp.com/jobs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카카오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hlinkClick r:id="rId6"/>
              </a:rPr>
              <a:t>https://careers.kakao.com/jobs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배민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hlinkClick r:id="rId7"/>
              </a:rPr>
              <a:t>https://career.woowahan.com/#recruit-list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기업이 공채를 줄이거나 폐지하고 수시 채용을 늘리는 이 상황에서 학생들이 대학 수업만으로 프로젝트 진행 및 협업 경험을 어필하기 어렵습니다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즉 취업을 위해선 필연적으로 외부 활동이 필요합니다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외부 활동 중 학원이나 부트캠프로 스펙을 만들 수 있지만 지원 자격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가격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시간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합격 여부 등의 문제로 할 수 없는 경우가 존재합니다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이러한 것들에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구애받지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않는 외부 활동이 필요합니다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위에서 언급했던 문제점을 그룹 스터디 활성화를 통해 해결하고자 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841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2-4 )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스터디파이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71385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다른 플랫폼의 강의나 화상 회의 링크를 좀 더 직관적으로 보여주면 좋겠음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F976E-3CB9-2249-89E9-1EC493A6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267" y="2243667"/>
            <a:ext cx="3454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7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프로젝트 내용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0228" y="1001112"/>
            <a:ext cx="11391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1.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카테고리 세분화 및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커스터마이징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제공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-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네이버 쇼핑 카테고리 분류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14EE6-FAD6-2A49-83C0-47D0D854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924442"/>
            <a:ext cx="8590327" cy="23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프로젝트 내용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0228" y="1001112"/>
            <a:ext cx="11391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1.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카테고리 세분화 및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커스터마이징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제공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-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SSG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쇼핑몰 카테고리 분류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7B606-17E1-2D4D-8958-E636079E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11" y="1943362"/>
            <a:ext cx="9462782" cy="39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프로젝트 내용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0228" y="1001112"/>
            <a:ext cx="11391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1.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카테고리 세분화 및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커스터마이징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제공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기존 앱들은 카테고리를 큰 범위로만 제공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어학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시험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/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자격증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프로그래밍 등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해 원하는 정보를 찾기 어렵다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기존 카테고리의 하위 카테고리를 다양하게 제공하면 원하는 정보를 찾기 쉽게 만들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46B28-E4ED-8845-B408-C7F7162B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38" y="2621967"/>
            <a:ext cx="7874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30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프로젝트 내용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0228" y="1001112"/>
            <a:ext cx="1167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1.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카테고리 세분화 및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커스터마이징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제공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개발하는 입장에서 유저가 필요한 영역의 하위 카테고리가 무엇인지 알 수 없고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  개발자만 카테고리를 생성할 수 있으면 카테고리 생성을 반복하는 작업이 요구됩니다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카테고리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커스터마이징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기능을 유저에게 제공해 유저가 필요한 것을 스스로 만들 수 있게 해보고 싶습니다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카테고리 생성 프로세스는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카카오톡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이모티콘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심사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카테고리 생성은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디스코드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봇의 방법을 변형해서 사용하면 어떨까요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4B34C-E1EF-2043-9AD8-96744EDA1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3" y="3429000"/>
            <a:ext cx="10888281" cy="28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61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프로젝트 내용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0228" y="1001112"/>
            <a:ext cx="11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1.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카테고리 세분화 및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커스터마이징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제공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04EA-3382-A94E-AA0B-87252131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32" y="1550663"/>
            <a:ext cx="7045894" cy="4852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E8D52B-7040-3A4B-8094-ED1B3545EAB8}"/>
              </a:ext>
            </a:extLst>
          </p:cNvPr>
          <p:cNvSpPr txBox="1"/>
          <p:nvPr/>
        </p:nvSpPr>
        <p:spPr>
          <a:xfrm>
            <a:off x="8119496" y="3053362"/>
            <a:ext cx="3583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현업에서 사용하는 프로세스를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수정해 사용하면 좋을 것 같습니다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286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프로젝트 내용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0228" y="1001112"/>
            <a:ext cx="11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픽토그램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기호 등을 사용해 유저가 한 눈에 알기 쉽게 스터디 정보를 알림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9E422-3E33-AA46-B5E6-D5C04D1D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268" y="820893"/>
            <a:ext cx="2750021" cy="5587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AD70B4-9A80-7149-8B4F-EB44B0515980}"/>
              </a:ext>
            </a:extLst>
          </p:cNvPr>
          <p:cNvSpPr txBox="1"/>
          <p:nvPr/>
        </p:nvSpPr>
        <p:spPr>
          <a:xfrm>
            <a:off x="400228" y="1550663"/>
            <a:ext cx="8537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기존의 스터디 앱은 내가 원하는 스터디가 무엇인지 알기 어려웠습니다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  그랬던 하나의 이유는 스터디 정보를 얻을 수 있는 수단이 글밖에 없었습니다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스터디 공고에 여러 사진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기호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픽토그램을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작게 넣어서 글을 읽지 않더라도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  어떤 스터디인지 알 수 있도록 하는 것이 주 목적입니다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7148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프로젝트 내용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0228" y="1001112"/>
            <a:ext cx="11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3.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스터디 관리 기능 추가 및 정보 시각화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D70B4-9A80-7149-8B4F-EB44B0515980}"/>
              </a:ext>
            </a:extLst>
          </p:cNvPr>
          <p:cNvSpPr txBox="1"/>
          <p:nvPr/>
        </p:nvSpPr>
        <p:spPr>
          <a:xfrm>
            <a:off x="400228" y="1550663"/>
            <a:ext cx="8537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기존의 스터디 앱은 스터디 진도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진행 여부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필요한 교재 및 자료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멘토 존재 여부 등의 정보를 제공하지 않거나 같은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스터디원에게만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제공합니다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이러한 점들을 개선해 스터디 활동에 필요한 기능을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스터디원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유저에게 제공하고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  그 정보들을 모아서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익명화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시각화해서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스터디를 고려하는 유저에게 제공합니다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016C76-D2EE-784E-8B4A-69A641B0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268" y="820893"/>
            <a:ext cx="2716132" cy="55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69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프로젝트 내용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0228" y="1001112"/>
            <a:ext cx="11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4.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취업 관련 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개인 아이디어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D70B4-9A80-7149-8B4F-EB44B0515980}"/>
              </a:ext>
            </a:extLst>
          </p:cNvPr>
          <p:cNvSpPr txBox="1"/>
          <p:nvPr/>
        </p:nvSpPr>
        <p:spPr>
          <a:xfrm>
            <a:off x="400227" y="1550663"/>
            <a:ext cx="10547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배경지식에서 학생들이 스터디를 하는 이유 중 하나로 취업을 이야기했습니다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  내가 한 스터디 활동이 자동으로 기록이 되고 이를 포트폴리오에 쓸 수 있다면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  기업 입장에서는 이 학생이 어떤 노력을 했는지 알 수 있어서 좋고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  학생 입장에서는 내가 한 노력들을 따로 기록하지 않고 취업에 사용할 수 있어서 좋습니다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36B0E-4F80-3C44-8FAA-3430BFE89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79" y="3717472"/>
            <a:ext cx="5397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9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프로젝트 내용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0228" y="1001112"/>
            <a:ext cx="11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4.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취업 관련 기능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추후 추가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D70B4-9A80-7149-8B4F-EB44B0515980}"/>
              </a:ext>
            </a:extLst>
          </p:cNvPr>
          <p:cNvSpPr txBox="1"/>
          <p:nvPr/>
        </p:nvSpPr>
        <p:spPr>
          <a:xfrm>
            <a:off x="400227" y="1550663"/>
            <a:ext cx="10547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기업에서 신입 직원들에게 요구하는 능력들을 체계화해서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취준생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학생들에게 제시할 수 있다면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  학생들은 목표를 명확히 할 수 있어서 편리합니다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  기업 입장에서 필요한 능력을 갖춘 인재를 손쉽게 찾을 수 있습니다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2BE2F-4BF9-9742-98A7-D46E14AF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5" y="3429000"/>
            <a:ext cx="8363824" cy="30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7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5A39338-FC10-6D4D-80CD-F7691EEC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042" y="2650665"/>
            <a:ext cx="1422399" cy="142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유사 과제 분석과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차별점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제시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이미 존재하는 여러 스터디 앱이 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7C285-C214-4F42-86B5-8E6165E40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47" y="2650666"/>
            <a:ext cx="1422400" cy="142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B3EA7-49F0-DD44-9F87-CCAA20F1646E}"/>
              </a:ext>
            </a:extLst>
          </p:cNvPr>
          <p:cNvSpPr txBox="1"/>
          <p:nvPr/>
        </p:nvSpPr>
        <p:spPr>
          <a:xfrm>
            <a:off x="1096708" y="4485957"/>
            <a:ext cx="1059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캠퍼스픽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42750-FA65-624F-9B00-8A486FC0770F}"/>
              </a:ext>
            </a:extLst>
          </p:cNvPr>
          <p:cNvSpPr txBox="1"/>
          <p:nvPr/>
        </p:nvSpPr>
        <p:spPr>
          <a:xfrm>
            <a:off x="3745189" y="4493918"/>
            <a:ext cx="177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열정 품은 타이머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5C471-6607-A843-B6FC-BEE2D9815FD6}"/>
              </a:ext>
            </a:extLst>
          </p:cNvPr>
          <p:cNvSpPr txBox="1"/>
          <p:nvPr/>
        </p:nvSpPr>
        <p:spPr>
          <a:xfrm>
            <a:off x="6956275" y="4468280"/>
            <a:ext cx="1367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스터디라이브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D6E469-5A8E-EB47-B534-CD7D39FF3102}"/>
              </a:ext>
            </a:extLst>
          </p:cNvPr>
          <p:cNvSpPr txBox="1"/>
          <p:nvPr/>
        </p:nvSpPr>
        <p:spPr>
          <a:xfrm>
            <a:off x="10026115" y="4467110"/>
            <a:ext cx="1241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스터디파이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AF2831D-D643-C549-88C8-B329D72DB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06" y="2650665"/>
            <a:ext cx="1481666" cy="14223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4D573B-C6D0-6549-8289-3DD005B31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435" y="2650664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3.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필요 기술과 현재 수준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Level 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서비스 런칭을 위한 개발 단계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51F845-BAF3-B749-8F20-243C54E65DA8}"/>
              </a:ext>
            </a:extLst>
          </p:cNvPr>
          <p:cNvGrpSpPr/>
          <p:nvPr/>
        </p:nvGrpSpPr>
        <p:grpSpPr>
          <a:xfrm>
            <a:off x="1059647" y="2644008"/>
            <a:ext cx="2307395" cy="1707797"/>
            <a:chOff x="1273292" y="1712516"/>
            <a:chExt cx="2307395" cy="1707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F3208-7DD7-E443-8A09-0C38AA702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292" y="2211134"/>
              <a:ext cx="461666" cy="4616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654EF7-4226-6C4E-8BAF-62CED481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388" y="2804758"/>
              <a:ext cx="615555" cy="6155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1C9F24-8DAF-BE41-965B-6A59A8FA2DA6}"/>
                </a:ext>
              </a:extLst>
            </p:cNvPr>
            <p:cNvSpPr txBox="1"/>
            <p:nvPr/>
          </p:nvSpPr>
          <p:spPr>
            <a:xfrm>
              <a:off x="1771115" y="1712516"/>
              <a:ext cx="837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Client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E843C-09D1-614A-93DF-FD9A2F6984D1}"/>
                </a:ext>
              </a:extLst>
            </p:cNvPr>
            <p:cNvSpPr txBox="1"/>
            <p:nvPr/>
          </p:nvSpPr>
          <p:spPr>
            <a:xfrm>
              <a:off x="1888815" y="2272081"/>
              <a:ext cx="683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react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1CFD1E-6728-E840-BD41-ACD497FFC79C}"/>
                </a:ext>
              </a:extLst>
            </p:cNvPr>
            <p:cNvSpPr txBox="1"/>
            <p:nvPr/>
          </p:nvSpPr>
          <p:spPr>
            <a:xfrm>
              <a:off x="1888814" y="2943259"/>
              <a:ext cx="16918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R</a:t>
              </a:r>
              <a:r>
                <a:rPr lang="en-KR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eact Native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843131-D913-1D4F-BBC9-61634D836592}"/>
              </a:ext>
            </a:extLst>
          </p:cNvPr>
          <p:cNvGrpSpPr/>
          <p:nvPr/>
        </p:nvGrpSpPr>
        <p:grpSpPr>
          <a:xfrm>
            <a:off x="4807010" y="2604041"/>
            <a:ext cx="1791768" cy="2079767"/>
            <a:chOff x="4807010" y="2604041"/>
            <a:chExt cx="1791768" cy="207976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A285A8-C3B3-4046-925B-BC8AF80A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645" y="3101560"/>
              <a:ext cx="1250245" cy="125024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3D7F4E-50CF-954F-8F93-D83F5BE2388C}"/>
                </a:ext>
              </a:extLst>
            </p:cNvPr>
            <p:cNvSpPr txBox="1"/>
            <p:nvPr/>
          </p:nvSpPr>
          <p:spPr>
            <a:xfrm>
              <a:off x="5258512" y="2604041"/>
              <a:ext cx="837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Server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D27727-630A-364C-81BA-B1A51141BDC3}"/>
                </a:ext>
              </a:extLst>
            </p:cNvPr>
            <p:cNvSpPr txBox="1"/>
            <p:nvPr/>
          </p:nvSpPr>
          <p:spPr>
            <a:xfrm>
              <a:off x="4807010" y="4345254"/>
              <a:ext cx="17917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NodeJS Express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60052-F4EB-9B42-8491-B82D4C6CED07}"/>
              </a:ext>
            </a:extLst>
          </p:cNvPr>
          <p:cNvCxnSpPr/>
          <p:nvPr/>
        </p:nvCxnSpPr>
        <p:spPr>
          <a:xfrm>
            <a:off x="3102123" y="3816468"/>
            <a:ext cx="1862984" cy="0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B64417-0DC1-6440-847F-C5122A6E834D}"/>
              </a:ext>
            </a:extLst>
          </p:cNvPr>
          <p:cNvSpPr txBox="1"/>
          <p:nvPr/>
        </p:nvSpPr>
        <p:spPr>
          <a:xfrm>
            <a:off x="3297311" y="3097129"/>
            <a:ext cx="1373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HTTPS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통신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HTTP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통신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65B11D-F28B-D640-836B-0D20A08C1D2E}"/>
              </a:ext>
            </a:extLst>
          </p:cNvPr>
          <p:cNvCxnSpPr>
            <a:cxnSpLocks/>
          </p:cNvCxnSpPr>
          <p:nvPr/>
        </p:nvCxnSpPr>
        <p:spPr>
          <a:xfrm flipV="1">
            <a:off x="6598778" y="2773318"/>
            <a:ext cx="1775603" cy="754255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DEBAE4-9275-C94F-AC2F-3F20D5C1C9A0}"/>
              </a:ext>
            </a:extLst>
          </p:cNvPr>
          <p:cNvSpPr txBox="1"/>
          <p:nvPr/>
        </p:nvSpPr>
        <p:spPr>
          <a:xfrm>
            <a:off x="6624878" y="2525522"/>
            <a:ext cx="137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로그인 기능 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B17008-33D1-9644-B194-5C4A002CB569}"/>
              </a:ext>
            </a:extLst>
          </p:cNvPr>
          <p:cNvCxnSpPr>
            <a:cxnSpLocks/>
          </p:cNvCxnSpPr>
          <p:nvPr/>
        </p:nvCxnSpPr>
        <p:spPr>
          <a:xfrm>
            <a:off x="6598778" y="3816467"/>
            <a:ext cx="1775603" cy="943541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2C138FB-9045-8643-B707-1B3D30FA63AC}"/>
              </a:ext>
            </a:extLst>
          </p:cNvPr>
          <p:cNvSpPr txBox="1"/>
          <p:nvPr/>
        </p:nvSpPr>
        <p:spPr>
          <a:xfrm>
            <a:off x="6582061" y="4514531"/>
            <a:ext cx="137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기타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818F5F-DBFD-1B4D-B38A-2F7076B503F9}"/>
              </a:ext>
            </a:extLst>
          </p:cNvPr>
          <p:cNvGrpSpPr/>
          <p:nvPr/>
        </p:nvGrpSpPr>
        <p:grpSpPr>
          <a:xfrm>
            <a:off x="8374381" y="1747068"/>
            <a:ext cx="3147950" cy="3826452"/>
            <a:chOff x="8374381" y="1747068"/>
            <a:chExt cx="3147950" cy="38264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EBD214-CC74-D84B-9D7D-7C8AD4DD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5784" y="2180198"/>
              <a:ext cx="953355" cy="95335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569368-AA22-E642-B8B5-5AD4BF8BF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5784" y="4152853"/>
              <a:ext cx="953355" cy="95335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51EBBF-1798-FC43-A25C-27E0B82C5051}"/>
                </a:ext>
              </a:extLst>
            </p:cNvPr>
            <p:cNvSpPr txBox="1"/>
            <p:nvPr/>
          </p:nvSpPr>
          <p:spPr>
            <a:xfrm>
              <a:off x="8374381" y="1747068"/>
              <a:ext cx="1276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Database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E70BC8-1399-7F49-A7C4-C3F9105AFA98}"/>
                </a:ext>
              </a:extLst>
            </p:cNvPr>
            <p:cNvSpPr txBox="1"/>
            <p:nvPr/>
          </p:nvSpPr>
          <p:spPr>
            <a:xfrm>
              <a:off x="8420933" y="3228129"/>
              <a:ext cx="1276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MariaDB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DD480E-FA1D-C948-8263-218F409CCE5C}"/>
                </a:ext>
              </a:extLst>
            </p:cNvPr>
            <p:cNvSpPr txBox="1"/>
            <p:nvPr/>
          </p:nvSpPr>
          <p:spPr>
            <a:xfrm>
              <a:off x="8420933" y="5234966"/>
              <a:ext cx="1276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MongoDB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5EE8CA-DF42-3E4B-8334-CA6740C2293F}"/>
                </a:ext>
              </a:extLst>
            </p:cNvPr>
            <p:cNvSpPr txBox="1"/>
            <p:nvPr/>
          </p:nvSpPr>
          <p:spPr>
            <a:xfrm>
              <a:off x="9746728" y="2421166"/>
              <a:ext cx="1775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안전성이 필요한 기능 구현에 사용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3E8388-587A-3142-84FF-A51BB3B1C5B7}"/>
                </a:ext>
              </a:extLst>
            </p:cNvPr>
            <p:cNvSpPr txBox="1"/>
            <p:nvPr/>
          </p:nvSpPr>
          <p:spPr>
            <a:xfrm>
              <a:off x="9746728" y="4391420"/>
              <a:ext cx="1775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가용성이 필요한</a:t>
              </a:r>
              <a:endPara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기능 구현에 사용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47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3.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필요 기술과 현재 수준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Level 2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서비스 운영을 위한 개발 단계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51F845-BAF3-B749-8F20-243C54E65DA8}"/>
              </a:ext>
            </a:extLst>
          </p:cNvPr>
          <p:cNvGrpSpPr/>
          <p:nvPr/>
        </p:nvGrpSpPr>
        <p:grpSpPr>
          <a:xfrm>
            <a:off x="1059647" y="2652556"/>
            <a:ext cx="2307395" cy="1707797"/>
            <a:chOff x="1273292" y="1712516"/>
            <a:chExt cx="2307395" cy="1707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F3208-7DD7-E443-8A09-0C38AA702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3292" y="2211134"/>
              <a:ext cx="461666" cy="4616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654EF7-4226-6C4E-8BAF-62CED481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388" y="2804758"/>
              <a:ext cx="615555" cy="6155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1C9F24-8DAF-BE41-965B-6A59A8FA2DA6}"/>
                </a:ext>
              </a:extLst>
            </p:cNvPr>
            <p:cNvSpPr txBox="1"/>
            <p:nvPr/>
          </p:nvSpPr>
          <p:spPr>
            <a:xfrm>
              <a:off x="1771115" y="1712516"/>
              <a:ext cx="837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Client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E843C-09D1-614A-93DF-FD9A2F6984D1}"/>
                </a:ext>
              </a:extLst>
            </p:cNvPr>
            <p:cNvSpPr txBox="1"/>
            <p:nvPr/>
          </p:nvSpPr>
          <p:spPr>
            <a:xfrm>
              <a:off x="1888815" y="2272081"/>
              <a:ext cx="683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react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1CFD1E-6728-E840-BD41-ACD497FFC79C}"/>
                </a:ext>
              </a:extLst>
            </p:cNvPr>
            <p:cNvSpPr txBox="1"/>
            <p:nvPr/>
          </p:nvSpPr>
          <p:spPr>
            <a:xfrm>
              <a:off x="1888814" y="2943259"/>
              <a:ext cx="16918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R</a:t>
              </a:r>
              <a:r>
                <a:rPr lang="en-KR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eact Native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2EBD214-CC74-D84B-9D7D-7C8AD4DD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784" y="2188746"/>
            <a:ext cx="953355" cy="953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A285A8-C3B3-4046-925B-BC8AF80A1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645" y="3110108"/>
            <a:ext cx="1250245" cy="12502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569368-AA22-E642-B8B5-5AD4BF8BF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784" y="4161401"/>
            <a:ext cx="953355" cy="9533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3D7F4E-50CF-954F-8F93-D83F5BE2388C}"/>
              </a:ext>
            </a:extLst>
          </p:cNvPr>
          <p:cNvSpPr txBox="1"/>
          <p:nvPr/>
        </p:nvSpPr>
        <p:spPr>
          <a:xfrm>
            <a:off x="5258512" y="2612589"/>
            <a:ext cx="83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Server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7727-630A-364C-81BA-B1A51141BDC3}"/>
              </a:ext>
            </a:extLst>
          </p:cNvPr>
          <p:cNvSpPr txBox="1"/>
          <p:nvPr/>
        </p:nvSpPr>
        <p:spPr>
          <a:xfrm>
            <a:off x="4807010" y="4353802"/>
            <a:ext cx="179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NodeJS Express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51EBBF-1798-FC43-A25C-27E0B82C5051}"/>
              </a:ext>
            </a:extLst>
          </p:cNvPr>
          <p:cNvSpPr txBox="1"/>
          <p:nvPr/>
        </p:nvSpPr>
        <p:spPr>
          <a:xfrm>
            <a:off x="8374381" y="1755616"/>
            <a:ext cx="127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Database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E70BC8-1399-7F49-A7C4-C3F9105AFA98}"/>
              </a:ext>
            </a:extLst>
          </p:cNvPr>
          <p:cNvSpPr txBox="1"/>
          <p:nvPr/>
        </p:nvSpPr>
        <p:spPr>
          <a:xfrm>
            <a:off x="8420933" y="3236677"/>
            <a:ext cx="127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MariaDB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DD480E-FA1D-C948-8263-218F409CCE5C}"/>
              </a:ext>
            </a:extLst>
          </p:cNvPr>
          <p:cNvSpPr txBox="1"/>
          <p:nvPr/>
        </p:nvSpPr>
        <p:spPr>
          <a:xfrm>
            <a:off x="8420933" y="5243514"/>
            <a:ext cx="127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MongoDB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60052-F4EB-9B42-8491-B82D4C6CED07}"/>
              </a:ext>
            </a:extLst>
          </p:cNvPr>
          <p:cNvCxnSpPr/>
          <p:nvPr/>
        </p:nvCxnSpPr>
        <p:spPr>
          <a:xfrm>
            <a:off x="3102123" y="3825016"/>
            <a:ext cx="1862984" cy="0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B64417-0DC1-6440-847F-C5122A6E834D}"/>
              </a:ext>
            </a:extLst>
          </p:cNvPr>
          <p:cNvSpPr txBox="1"/>
          <p:nvPr/>
        </p:nvSpPr>
        <p:spPr>
          <a:xfrm>
            <a:off x="3297311" y="3105677"/>
            <a:ext cx="1373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HTTPS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통신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HTTP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통신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65B11D-F28B-D640-836B-0D20A08C1D2E}"/>
              </a:ext>
            </a:extLst>
          </p:cNvPr>
          <p:cNvCxnSpPr>
            <a:cxnSpLocks/>
          </p:cNvCxnSpPr>
          <p:nvPr/>
        </p:nvCxnSpPr>
        <p:spPr>
          <a:xfrm flipV="1">
            <a:off x="6598778" y="2781866"/>
            <a:ext cx="1775603" cy="754255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DEBAE4-9275-C94F-AC2F-3F20D5C1C9A0}"/>
              </a:ext>
            </a:extLst>
          </p:cNvPr>
          <p:cNvSpPr txBox="1"/>
          <p:nvPr/>
        </p:nvSpPr>
        <p:spPr>
          <a:xfrm>
            <a:off x="6624878" y="2534070"/>
            <a:ext cx="137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로그인 기능 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B17008-33D1-9644-B194-5C4A002CB569}"/>
              </a:ext>
            </a:extLst>
          </p:cNvPr>
          <p:cNvCxnSpPr>
            <a:cxnSpLocks/>
          </p:cNvCxnSpPr>
          <p:nvPr/>
        </p:nvCxnSpPr>
        <p:spPr>
          <a:xfrm>
            <a:off x="6598778" y="3825015"/>
            <a:ext cx="1775603" cy="943541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2C138FB-9045-8643-B707-1B3D30FA63AC}"/>
              </a:ext>
            </a:extLst>
          </p:cNvPr>
          <p:cNvSpPr txBox="1"/>
          <p:nvPr/>
        </p:nvSpPr>
        <p:spPr>
          <a:xfrm>
            <a:off x="6582061" y="4523079"/>
            <a:ext cx="137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기타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5EE8CA-DF42-3E4B-8334-CA6740C2293F}"/>
              </a:ext>
            </a:extLst>
          </p:cNvPr>
          <p:cNvSpPr txBox="1"/>
          <p:nvPr/>
        </p:nvSpPr>
        <p:spPr>
          <a:xfrm>
            <a:off x="9746728" y="2429714"/>
            <a:ext cx="1775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안전성이 필요한 기능 구현에 사용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3E8388-587A-3142-84FF-A51BB3B1C5B7}"/>
              </a:ext>
            </a:extLst>
          </p:cNvPr>
          <p:cNvSpPr txBox="1"/>
          <p:nvPr/>
        </p:nvSpPr>
        <p:spPr>
          <a:xfrm>
            <a:off x="9746728" y="4399968"/>
            <a:ext cx="1775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가용성이 필요한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기능 구현에 사용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779B4-8F87-A040-BB45-1AF5CFB8D917}"/>
              </a:ext>
            </a:extLst>
          </p:cNvPr>
          <p:cNvSpPr txBox="1"/>
          <p:nvPr/>
        </p:nvSpPr>
        <p:spPr>
          <a:xfrm>
            <a:off x="4670472" y="1567545"/>
            <a:ext cx="6988128" cy="48555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1AC6C9-9664-654D-9E25-E6A10378385A}"/>
              </a:ext>
            </a:extLst>
          </p:cNvPr>
          <p:cNvSpPr txBox="1"/>
          <p:nvPr/>
        </p:nvSpPr>
        <p:spPr>
          <a:xfrm>
            <a:off x="7448257" y="1387252"/>
            <a:ext cx="250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클라우드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환경으로 이전</a:t>
            </a:r>
            <a:endParaRPr lang="en-KR" sz="16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B55DF-E59F-E54E-B610-58A692210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105" y="640248"/>
            <a:ext cx="824241" cy="824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C96F7B-3868-924B-A980-4D2223714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645" y="671038"/>
            <a:ext cx="737263" cy="73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1516C-AA83-4A43-A976-0975BDDE19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173" y="776296"/>
            <a:ext cx="751377" cy="5649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023C725-A8AE-7445-BFE7-3141A1F1147C}"/>
              </a:ext>
            </a:extLst>
          </p:cNvPr>
          <p:cNvSpPr txBox="1"/>
          <p:nvPr/>
        </p:nvSpPr>
        <p:spPr>
          <a:xfrm>
            <a:off x="4965107" y="1400278"/>
            <a:ext cx="250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컨테이너 기반으로 변경 </a:t>
            </a:r>
            <a:endParaRPr lang="en-KR" sz="16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643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3.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필요 기술과 현재 수준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Level 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서비스 확장을 위한 개발 단계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51F845-BAF3-B749-8F20-243C54E65DA8}"/>
              </a:ext>
            </a:extLst>
          </p:cNvPr>
          <p:cNvGrpSpPr/>
          <p:nvPr/>
        </p:nvGrpSpPr>
        <p:grpSpPr>
          <a:xfrm>
            <a:off x="1059647" y="2652556"/>
            <a:ext cx="2307395" cy="1707797"/>
            <a:chOff x="1273292" y="1712516"/>
            <a:chExt cx="2307395" cy="1707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F3208-7DD7-E443-8A09-0C38AA702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292" y="2211134"/>
              <a:ext cx="461666" cy="4616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654EF7-4226-6C4E-8BAF-62CED481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388" y="2804758"/>
              <a:ext cx="615555" cy="6155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1C9F24-8DAF-BE41-965B-6A59A8FA2DA6}"/>
                </a:ext>
              </a:extLst>
            </p:cNvPr>
            <p:cNvSpPr txBox="1"/>
            <p:nvPr/>
          </p:nvSpPr>
          <p:spPr>
            <a:xfrm>
              <a:off x="1771115" y="1712516"/>
              <a:ext cx="837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Client</a:t>
              </a:r>
              <a:endPara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E843C-09D1-614A-93DF-FD9A2F6984D1}"/>
                </a:ext>
              </a:extLst>
            </p:cNvPr>
            <p:cNvSpPr txBox="1"/>
            <p:nvPr/>
          </p:nvSpPr>
          <p:spPr>
            <a:xfrm>
              <a:off x="1888815" y="2272081"/>
              <a:ext cx="683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react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1CFD1E-6728-E840-BD41-ACD497FFC79C}"/>
                </a:ext>
              </a:extLst>
            </p:cNvPr>
            <p:cNvSpPr txBox="1"/>
            <p:nvPr/>
          </p:nvSpPr>
          <p:spPr>
            <a:xfrm>
              <a:off x="1888814" y="2943259"/>
              <a:ext cx="16918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R</a:t>
              </a:r>
              <a:r>
                <a:rPr lang="en-KR" sz="1600" dirty="0">
                  <a:solidFill>
                    <a:schemeClr val="bg1">
                      <a:lumMod val="8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eact Native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2EBD214-CC74-D84B-9D7D-7C8AD4DDD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784" y="2188746"/>
            <a:ext cx="953355" cy="953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A285A8-C3B3-4046-925B-BC8AF80A1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645" y="3110108"/>
            <a:ext cx="1250245" cy="12502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569368-AA22-E642-B8B5-5AD4BF8BF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784" y="4161401"/>
            <a:ext cx="953355" cy="9533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3D7F4E-50CF-954F-8F93-D83F5BE2388C}"/>
              </a:ext>
            </a:extLst>
          </p:cNvPr>
          <p:cNvSpPr txBox="1"/>
          <p:nvPr/>
        </p:nvSpPr>
        <p:spPr>
          <a:xfrm>
            <a:off x="5258512" y="2612589"/>
            <a:ext cx="83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Server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7727-630A-364C-81BA-B1A51141BDC3}"/>
              </a:ext>
            </a:extLst>
          </p:cNvPr>
          <p:cNvSpPr txBox="1"/>
          <p:nvPr/>
        </p:nvSpPr>
        <p:spPr>
          <a:xfrm>
            <a:off x="4807010" y="4353802"/>
            <a:ext cx="179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NodeJS Express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51EBBF-1798-FC43-A25C-27E0B82C5051}"/>
              </a:ext>
            </a:extLst>
          </p:cNvPr>
          <p:cNvSpPr txBox="1"/>
          <p:nvPr/>
        </p:nvSpPr>
        <p:spPr>
          <a:xfrm>
            <a:off x="8374381" y="1755616"/>
            <a:ext cx="127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Database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E70BC8-1399-7F49-A7C4-C3F9105AFA98}"/>
              </a:ext>
            </a:extLst>
          </p:cNvPr>
          <p:cNvSpPr txBox="1"/>
          <p:nvPr/>
        </p:nvSpPr>
        <p:spPr>
          <a:xfrm>
            <a:off x="8420933" y="3236677"/>
            <a:ext cx="127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MariaDB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DD480E-FA1D-C948-8263-218F409CCE5C}"/>
              </a:ext>
            </a:extLst>
          </p:cNvPr>
          <p:cNvSpPr txBox="1"/>
          <p:nvPr/>
        </p:nvSpPr>
        <p:spPr>
          <a:xfrm>
            <a:off x="8420933" y="5243514"/>
            <a:ext cx="127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MongoDB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60052-F4EB-9B42-8491-B82D4C6CED07}"/>
              </a:ext>
            </a:extLst>
          </p:cNvPr>
          <p:cNvCxnSpPr/>
          <p:nvPr/>
        </p:nvCxnSpPr>
        <p:spPr>
          <a:xfrm>
            <a:off x="3102123" y="3825016"/>
            <a:ext cx="1862984" cy="0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B64417-0DC1-6440-847F-C5122A6E834D}"/>
              </a:ext>
            </a:extLst>
          </p:cNvPr>
          <p:cNvSpPr txBox="1"/>
          <p:nvPr/>
        </p:nvSpPr>
        <p:spPr>
          <a:xfrm>
            <a:off x="3297311" y="3105677"/>
            <a:ext cx="1373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HTTPS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통신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en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HTTP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통신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65B11D-F28B-D640-836B-0D20A08C1D2E}"/>
              </a:ext>
            </a:extLst>
          </p:cNvPr>
          <p:cNvCxnSpPr>
            <a:cxnSpLocks/>
          </p:cNvCxnSpPr>
          <p:nvPr/>
        </p:nvCxnSpPr>
        <p:spPr>
          <a:xfrm flipV="1">
            <a:off x="6598778" y="2781866"/>
            <a:ext cx="1775603" cy="754255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DEBAE4-9275-C94F-AC2F-3F20D5C1C9A0}"/>
              </a:ext>
            </a:extLst>
          </p:cNvPr>
          <p:cNvSpPr txBox="1"/>
          <p:nvPr/>
        </p:nvSpPr>
        <p:spPr>
          <a:xfrm>
            <a:off x="6624878" y="2534070"/>
            <a:ext cx="137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로그인 기능 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B17008-33D1-9644-B194-5C4A002CB569}"/>
              </a:ext>
            </a:extLst>
          </p:cNvPr>
          <p:cNvCxnSpPr>
            <a:cxnSpLocks/>
          </p:cNvCxnSpPr>
          <p:nvPr/>
        </p:nvCxnSpPr>
        <p:spPr>
          <a:xfrm>
            <a:off x="6598778" y="3825015"/>
            <a:ext cx="1775603" cy="943541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2C138FB-9045-8643-B707-1B3D30FA63AC}"/>
              </a:ext>
            </a:extLst>
          </p:cNvPr>
          <p:cNvSpPr txBox="1"/>
          <p:nvPr/>
        </p:nvSpPr>
        <p:spPr>
          <a:xfrm>
            <a:off x="6582061" y="4523079"/>
            <a:ext cx="137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기타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5EE8CA-DF42-3E4B-8334-CA6740C2293F}"/>
              </a:ext>
            </a:extLst>
          </p:cNvPr>
          <p:cNvSpPr txBox="1"/>
          <p:nvPr/>
        </p:nvSpPr>
        <p:spPr>
          <a:xfrm>
            <a:off x="9746728" y="2429714"/>
            <a:ext cx="1775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안전성이 필요한 기능 구현에 사용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3E8388-587A-3142-84FF-A51BB3B1C5B7}"/>
              </a:ext>
            </a:extLst>
          </p:cNvPr>
          <p:cNvSpPr txBox="1"/>
          <p:nvPr/>
        </p:nvSpPr>
        <p:spPr>
          <a:xfrm>
            <a:off x="9746728" y="4399968"/>
            <a:ext cx="1775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가용성이 필요한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기능 구현에 사용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779B4-8F87-A040-BB45-1AF5CFB8D917}"/>
              </a:ext>
            </a:extLst>
          </p:cNvPr>
          <p:cNvSpPr txBox="1"/>
          <p:nvPr/>
        </p:nvSpPr>
        <p:spPr>
          <a:xfrm>
            <a:off x="4670472" y="1567545"/>
            <a:ext cx="6988128" cy="48555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1AC6C9-9664-654D-9E25-E6A10378385A}"/>
              </a:ext>
            </a:extLst>
          </p:cNvPr>
          <p:cNvSpPr txBox="1"/>
          <p:nvPr/>
        </p:nvSpPr>
        <p:spPr>
          <a:xfrm>
            <a:off x="7448257" y="1387252"/>
            <a:ext cx="250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클라우드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환경으로 이전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B55DF-E59F-E54E-B610-58A692210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105" y="640248"/>
            <a:ext cx="824241" cy="824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C96F7B-3868-924B-A980-4D2223714A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645" y="671038"/>
            <a:ext cx="737263" cy="73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01516C-AA83-4A43-A976-0975BDDE1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8173" y="776296"/>
            <a:ext cx="751377" cy="5649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023C725-A8AE-7445-BFE7-3141A1F1147C}"/>
              </a:ext>
            </a:extLst>
          </p:cNvPr>
          <p:cNvSpPr txBox="1"/>
          <p:nvPr/>
        </p:nvSpPr>
        <p:spPr>
          <a:xfrm>
            <a:off x="4965107" y="1400278"/>
            <a:ext cx="250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컨테이너 기반으로 변경 </a:t>
            </a:r>
            <a:endParaRPr lang="en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4E707D-B007-4347-84D5-621F650E19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9913" y="5587221"/>
            <a:ext cx="1154726" cy="682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4CED2-2BC5-984A-8724-DEE95A8771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9190" y="3813276"/>
            <a:ext cx="642479" cy="64247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7B1311-F95B-2A4E-8E82-302BD482EE44}"/>
              </a:ext>
            </a:extLst>
          </p:cNvPr>
          <p:cNvCxnSpPr>
            <a:cxnSpLocks/>
          </p:cNvCxnSpPr>
          <p:nvPr/>
        </p:nvCxnSpPr>
        <p:spPr>
          <a:xfrm flipV="1">
            <a:off x="4889190" y="4353802"/>
            <a:ext cx="144660" cy="1158235"/>
          </a:xfrm>
          <a:prstGeom prst="straightConnector1">
            <a:avLst/>
          </a:prstGeom>
          <a:ln w="412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4592B2-026D-704C-9084-813219172100}"/>
              </a:ext>
            </a:extLst>
          </p:cNvPr>
          <p:cNvSpPr txBox="1"/>
          <p:nvPr/>
        </p:nvSpPr>
        <p:spPr>
          <a:xfrm>
            <a:off x="3710833" y="6321087"/>
            <a:ext cx="250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로그 수집 후 분석</a:t>
            </a:r>
            <a:endParaRPr lang="en-KR" sz="16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0BCB1-CFB0-174A-82BC-CBA5AA4DF8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8773" y="5642026"/>
            <a:ext cx="463312" cy="47165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153C37-71AD-084D-9D45-1EB40BB234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1426" y="5641827"/>
            <a:ext cx="471659" cy="4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3.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필요 기술과 현재 수준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현재 수준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엄진식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html,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css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js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응용 가능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React,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nodeJS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Express,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도커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사용 경험 있음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로그 분석 툴 및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DB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공부해야 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 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조영록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html,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css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js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응용 가능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Python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데이터 분석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React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사용 경험 있음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React Native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공부 중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유성현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html,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js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공부 경험 있음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Css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 React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공부 중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3)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진행중이거나 종료된 스터디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-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자바스크립트 스터디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(22/01/03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~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22/02/11,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모던 자바스크립트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Deep Dive)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-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리액트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스터디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(22/02/14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~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미정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인프런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만들면서 배우는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리액트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기초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/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추후 책 선정 예정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4)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진행 예정 스터디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Kaithi" panose="020B0502040504020204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-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컨테이너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도커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로그 분석 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DB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 등을 고려하고 있습니다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297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캠퍼스픽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7C285-C214-4F42-86B5-8E6165E4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8" y="1542459"/>
            <a:ext cx="1422400" cy="1422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2313060" y="1468884"/>
            <a:ext cx="932346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캠퍼스픽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개선사항 총 정리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사전 모집 단계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진행 계획을 알 수 없다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참여자가 몇 명인지 알 수 없다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분류 기준이 적어 온라인인지 오프라인인지 확인이 어렵다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개설된 스터디의 종류가 적다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진행 단계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중간에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참여가능한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스터디의 경우 스터디 정보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시간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내용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대외활동 여부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알 수가 없다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출석 등 스터디 관리의 불편함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마무리 단계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취업에 실질적인 도움이 되지 않음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취업 연계 등이 있으면 좋겠다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798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캠퍼스픽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80273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사전 모집 단계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서론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글쓰기란에서 모집 대상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분야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모집 인원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제목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내용을 요구합니다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모집 대상은 전체 대학생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자신이 소속한 대학교 학생만을 선택할 수 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분야는 어학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취업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고시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공무원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취미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교양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프로그래밍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자율 등으로 이루어져 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모집 인원은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3~30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또는 제한 없음입니다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내용에 시간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장소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진행 방식을 입력해야 하지만 강제가 아닙니다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B11AC-96BD-874C-991F-680C629C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809" y="610359"/>
            <a:ext cx="2601110" cy="5637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121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캠퍼스픽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80273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사전 모집 단계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중론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a.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모집 대상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한밭대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대학생을 체크하면 비슷한 지역에 있는 사람들의 참여 기회가 제한됩니다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전체 대학생을 체크하면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스터디장은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스터디 노출 기회가 비교적 적어지며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  스터디를 구하는 사람에게는 불필요한 스터디 노출이 증가합니다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이를 해결하기 위해 지역과 분야 선택 및 검색 기능이 있지만 일괄 선택이 불가능합니다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DE9C78-145C-4340-8F5C-3F2C0A4D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13" y="435836"/>
            <a:ext cx="2666288" cy="5778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29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캠퍼스픽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80273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사전 모집 단계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중론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c.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분야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각 분야의 특성을 고려하지 않은 분야 나눔은 불필요한 정보 노출을 증가시킵니다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활용 방법 분석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어학의 경우 독해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문법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회화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자격증 등 여러 세부 분야가 혼재되어 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취업의 경우 특정 회사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시험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면접 등 실제 취업에서 필요한 것에 대해 스터디를 구합니다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고시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공무원의 경우 주로 시험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강의 관련한 스터디를 모집합니다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취미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교양의 경우 글쓰기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운동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게임 등 다양한 분야의 모임을 모집합니다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DE9C78-145C-4340-8F5C-3F2C0A4D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13" y="435836"/>
            <a:ext cx="2666288" cy="5778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121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캠퍼스픽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544081" y="1554342"/>
            <a:ext cx="80273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사전 모집 단계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중론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c.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분야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각 분야의 특성을 고려하지 않은 분야 나눔은 불필요한 정보 노출을 증가시킵니다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활용 방법 분석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프로그래밍의 경우 인공지능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웹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보안 등 여러 분야가 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 그리고 한 분야에 여러 언어를 사용할 수 있는 특성이 있는 만큼 내가 원하는 분야를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  찾았음에도 내게 맞는지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일일히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확인해야 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자율은 주로 주제와는 상관없이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스터디원을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구합니다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기타는 위에 언급되었던 분야 중 하나씩을 주제로 갖고 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DE9C78-145C-4340-8F5C-3F2C0A4D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13" y="435836"/>
            <a:ext cx="2666288" cy="5778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988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51FB0B-2027-554D-B48C-02DEFB091901}"/>
              </a:ext>
            </a:extLst>
          </p:cNvPr>
          <p:cNvSpPr txBox="1"/>
          <p:nvPr/>
        </p:nvSpPr>
        <p:spPr>
          <a:xfrm>
            <a:off x="386443" y="359228"/>
            <a:ext cx="1141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프로젝트 목적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(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중요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Kaithi" panose="020B0502040504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3F2C-DB79-D04F-8677-39E0FD968F53}"/>
              </a:ext>
            </a:extLst>
          </p:cNvPr>
          <p:cNvSpPr txBox="1"/>
          <p:nvPr/>
        </p:nvSpPr>
        <p:spPr>
          <a:xfrm>
            <a:off x="401652" y="1068224"/>
            <a:ext cx="1139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2-2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 분석 및 개선사항 정리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열정 품은 타이머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3BBC9-05DE-F142-8838-1CAD16C9111B}"/>
              </a:ext>
            </a:extLst>
          </p:cNvPr>
          <p:cNvSpPr/>
          <p:nvPr/>
        </p:nvSpPr>
        <p:spPr>
          <a:xfrm>
            <a:off x="2313060" y="1468884"/>
            <a:ext cx="932346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열정 품은 타이머 개선사항 총 정리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b="1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카테고리 선택의 불편함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모집 인원의 제한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검색 시 불편함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스터디 그룹을 찾을 때의 체크박스 불편함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2684DD-3D6D-AD4F-BA12-69F1A75F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9" y="1565349"/>
            <a:ext cx="1422399" cy="1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43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2434</Words>
  <Application>Microsoft Macintosh PowerPoint</Application>
  <PresentationFormat>Widescreen</PresentationFormat>
  <Paragraphs>389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Noto Sans KR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엄진식</dc:creator>
  <cp:lastModifiedBy>엄진식</cp:lastModifiedBy>
  <cp:revision>308</cp:revision>
  <dcterms:created xsi:type="dcterms:W3CDTF">2022-02-15T04:55:32Z</dcterms:created>
  <dcterms:modified xsi:type="dcterms:W3CDTF">2022-02-16T10:53:36Z</dcterms:modified>
</cp:coreProperties>
</file>